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7" r:id="rId2"/>
    <p:sldId id="307" r:id="rId3"/>
    <p:sldId id="329" r:id="rId4"/>
    <p:sldId id="322" r:id="rId5"/>
    <p:sldId id="320" r:id="rId6"/>
    <p:sldId id="323" r:id="rId7"/>
    <p:sldId id="327" r:id="rId8"/>
    <p:sldId id="324" r:id="rId9"/>
    <p:sldId id="328" r:id="rId10"/>
    <p:sldId id="325" r:id="rId11"/>
    <p:sldId id="326" r:id="rId12"/>
    <p:sldId id="321" r:id="rId13"/>
    <p:sldId id="305" r:id="rId14"/>
    <p:sldId id="306" r:id="rId15"/>
    <p:sldId id="308" r:id="rId16"/>
    <p:sldId id="309" r:id="rId17"/>
    <p:sldId id="310" r:id="rId18"/>
    <p:sldId id="318" r:id="rId19"/>
    <p:sldId id="319" r:id="rId20"/>
    <p:sldId id="315" r:id="rId21"/>
    <p:sldId id="314" r:id="rId22"/>
    <p:sldId id="311" r:id="rId23"/>
    <p:sldId id="317" r:id="rId24"/>
    <p:sldId id="312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302"/>
    <p:restoredTop sz="91261"/>
  </p:normalViewPr>
  <p:slideViewPr>
    <p:cSldViewPr snapToGrid="0" snapToObjects="1">
      <p:cViewPr varScale="1">
        <p:scale>
          <a:sx n="110" d="100"/>
          <a:sy n="110" d="100"/>
        </p:scale>
        <p:origin x="128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.tiff>
</file>

<file path=ppt/media/image2.png>
</file>

<file path=ppt/media/image4.jpe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93835E-4D50-D345-989C-804C847344BE}" type="datetimeFigureOut">
              <a:rPr lang="en-US" smtClean="0"/>
              <a:t>5/12/23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DA27A4-96F6-584C-ACDF-40B4EDF403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02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DA27A4-96F6-584C-ACDF-40B4EDF403D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0302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969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2664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643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45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57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3602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513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176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89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65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843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AD5C8E-AC75-FC4B-BCA6-E40A4FD1E655}" type="datetimeFigureOut">
              <a:rPr lang="en-US" smtClean="0"/>
              <a:t>5/12/23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906C2-C450-B849-A126-E375230DB7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252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rounak.vyas@uzh.ch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mailto:Nicolas.naepflin@mls.uzh.ch" TargetMode="External"/><Relationship Id="rId4" Type="http://schemas.openxmlformats.org/officeDocument/2006/relationships/hyperlink" Target="mailto:Janko.tackmann@mls.uzh.ch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/>
              <a:t>Bio334 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Phylogenetic reconstruction</a:t>
            </a:r>
            <a:br>
              <a:rPr lang="en-US" dirty="0"/>
            </a:br>
            <a:r>
              <a:rPr lang="en-US" dirty="0"/>
              <a:t>Part I: Distance-based methods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028700" y="4191000"/>
            <a:ext cx="7086600" cy="175260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Janko Tackmann &amp; Nicolas </a:t>
            </a:r>
            <a:r>
              <a:rPr lang="en-US" dirty="0" err="1"/>
              <a:t>Näpflin</a:t>
            </a:r>
            <a:endParaRPr lang="en-US" dirty="0"/>
          </a:p>
          <a:p>
            <a:r>
              <a:rPr lang="en-US" dirty="0"/>
              <a:t>For questions, feel free to contact us on Slack or via: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4"/>
              </a:rPr>
              <a:t>janko.tackmann@mls.uzh.ch</a:t>
            </a:r>
            <a:r>
              <a:rPr lang="en-US" dirty="0"/>
              <a:t> or </a:t>
            </a:r>
            <a:r>
              <a:rPr lang="en-US" dirty="0">
                <a:hlinkClick r:id="rId5"/>
              </a:rPr>
              <a:t>nicolas.naepflin@mls.uzh.ch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710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4740D-260F-B647-B94B-4125EC7E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 –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1CDAC-B739-FE4F-809D-4F29DD93B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Nucleotides vs Amino acids</a:t>
            </a:r>
          </a:p>
        </p:txBody>
      </p:sp>
    </p:spTree>
    <p:extLst>
      <p:ext uri="{BB962C8B-B14F-4D97-AF65-F5344CB8AC3E}">
        <p14:creationId xmlns:p14="http://schemas.microsoft.com/office/powerpoint/2010/main" val="715266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4740D-260F-B647-B94B-4125EC7E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 –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1CDAC-B739-FE4F-809D-4F29DD93B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Nucleotides vs Amino acids</a:t>
            </a:r>
          </a:p>
          <a:p>
            <a:pPr lvl="1"/>
            <a:r>
              <a:rPr lang="en-US" dirty="0"/>
              <a:t>Nucleotides</a:t>
            </a:r>
          </a:p>
          <a:p>
            <a:pPr lvl="2"/>
            <a:r>
              <a:rPr lang="en-US" dirty="0"/>
              <a:t>High resolution: small differences can be detected</a:t>
            </a:r>
          </a:p>
          <a:p>
            <a:pPr lvl="2"/>
            <a:r>
              <a:rPr lang="en-US" dirty="0"/>
              <a:t>More neutrally evolving regions: less biased similarity estimates</a:t>
            </a:r>
          </a:p>
          <a:p>
            <a:pPr lvl="2"/>
            <a:r>
              <a:rPr lang="en-US" dirty="0"/>
              <a:t>Distinction between synonymous and non-synonymous mutations</a:t>
            </a:r>
          </a:p>
        </p:txBody>
      </p:sp>
    </p:spTree>
    <p:extLst>
      <p:ext uri="{BB962C8B-B14F-4D97-AF65-F5344CB8AC3E}">
        <p14:creationId xmlns:p14="http://schemas.microsoft.com/office/powerpoint/2010/main" val="2684395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4740D-260F-B647-B94B-4125EC7E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 –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1CDAC-B739-FE4F-809D-4F29DD93B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Nucleotides vs Amino acids</a:t>
            </a:r>
          </a:p>
          <a:p>
            <a:pPr lvl="1"/>
            <a:r>
              <a:rPr lang="en-US" dirty="0"/>
              <a:t>Nucleotides</a:t>
            </a:r>
          </a:p>
          <a:p>
            <a:pPr lvl="2"/>
            <a:r>
              <a:rPr lang="en-US" dirty="0"/>
              <a:t>High resolution: small differences can be detected</a:t>
            </a:r>
          </a:p>
          <a:p>
            <a:pPr lvl="2"/>
            <a:r>
              <a:rPr lang="en-US" dirty="0"/>
              <a:t>More neutrally evolving regions: less biased similarity estimates</a:t>
            </a:r>
          </a:p>
          <a:p>
            <a:pPr lvl="2"/>
            <a:r>
              <a:rPr lang="en-US" dirty="0"/>
              <a:t>Distinction between synonymous and non-synonymous mutations</a:t>
            </a:r>
          </a:p>
          <a:p>
            <a:pPr lvl="1"/>
            <a:r>
              <a:rPr lang="en-US" dirty="0"/>
              <a:t>Amino acids</a:t>
            </a:r>
          </a:p>
          <a:p>
            <a:pPr lvl="2"/>
            <a:r>
              <a:rPr lang="en-US" dirty="0"/>
              <a:t>Stable over longer evolutionary time frames, used to address questions on non-recent evolution</a:t>
            </a:r>
          </a:p>
        </p:txBody>
      </p:sp>
    </p:spTree>
    <p:extLst>
      <p:ext uri="{BB962C8B-B14F-4D97-AF65-F5344CB8AC3E}">
        <p14:creationId xmlns:p14="http://schemas.microsoft.com/office/powerpoint/2010/main" val="31963442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42633D1-25DB-7C47-91B0-7A5E48579E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7392886"/>
              </p:ext>
            </p:extLst>
          </p:nvPr>
        </p:nvGraphicFramePr>
        <p:xfrm>
          <a:off x="1228172" y="1297884"/>
          <a:ext cx="6687655" cy="53526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616700" imgH="5295900" progId="Excel.Sheet.8">
                  <p:embed/>
                </p:oleObj>
              </mc:Choice>
              <mc:Fallback>
                <p:oleObj name="Worksheet" r:id="rId2" imgW="6616700" imgH="5295900" progId="Excel.Sheet.8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842633D1-25DB-7C47-91B0-7A5E48579E0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28172" y="1297884"/>
                        <a:ext cx="6687655" cy="53526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199538D1-6E5F-2343-98F8-91EAC20A5D38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Exercise 2 – Questions</a:t>
            </a:r>
          </a:p>
        </p:txBody>
      </p:sp>
    </p:spTree>
    <p:extLst>
      <p:ext uri="{BB962C8B-B14F-4D97-AF65-F5344CB8AC3E}">
        <p14:creationId xmlns:p14="http://schemas.microsoft.com/office/powerpoint/2010/main" val="1760128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FC2EA7-26D6-EF4B-9A00-DF9ED99FF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27" y="1148316"/>
            <a:ext cx="9045946" cy="4561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129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48BC0E-6A0D-724F-B35B-DB5144A26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298" y="1208255"/>
            <a:ext cx="6499404" cy="554472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95A1710-F959-1141-BE6D-79B0058A18E7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Exercise 3 – Questions</a:t>
            </a:r>
          </a:p>
        </p:txBody>
      </p:sp>
    </p:spTree>
    <p:extLst>
      <p:ext uri="{BB962C8B-B14F-4D97-AF65-F5344CB8AC3E}">
        <p14:creationId xmlns:p14="http://schemas.microsoft.com/office/powerpoint/2010/main" val="942370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48BC0E-6A0D-724F-B35B-DB5144A26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45" y="150312"/>
            <a:ext cx="7708434" cy="657616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F2508BF1-FA49-6C4B-BB62-BDB9E0C21031}"/>
              </a:ext>
            </a:extLst>
          </p:cNvPr>
          <p:cNvSpPr/>
          <p:nvPr/>
        </p:nvSpPr>
        <p:spPr>
          <a:xfrm>
            <a:off x="2304789" y="150312"/>
            <a:ext cx="6450904" cy="1252603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C4D940-4F31-F24A-A2C5-5B9449AEBF8E}"/>
              </a:ext>
            </a:extLst>
          </p:cNvPr>
          <p:cNvSpPr/>
          <p:nvPr/>
        </p:nvSpPr>
        <p:spPr>
          <a:xfrm>
            <a:off x="2304789" y="1605418"/>
            <a:ext cx="6450904" cy="3354889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BC8B24-9F35-8A4A-A91E-F0AA78DBFCED}"/>
              </a:ext>
            </a:extLst>
          </p:cNvPr>
          <p:cNvSpPr/>
          <p:nvPr/>
        </p:nvSpPr>
        <p:spPr>
          <a:xfrm>
            <a:off x="2304789" y="5137758"/>
            <a:ext cx="6450904" cy="160124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30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848BC0E-6A0D-724F-B35B-DB5144A26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545" y="150312"/>
            <a:ext cx="7708434" cy="6576164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651A19E1-6854-D14B-A9B6-EF480C96F923}"/>
              </a:ext>
            </a:extLst>
          </p:cNvPr>
          <p:cNvCxnSpPr/>
          <p:nvPr/>
        </p:nvCxnSpPr>
        <p:spPr>
          <a:xfrm>
            <a:off x="2931090" y="6375748"/>
            <a:ext cx="2956143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64B5208-A07D-7046-AAD3-6C95FBCCFFF9}"/>
              </a:ext>
            </a:extLst>
          </p:cNvPr>
          <p:cNvCxnSpPr/>
          <p:nvPr/>
        </p:nvCxnSpPr>
        <p:spPr>
          <a:xfrm>
            <a:off x="2931090" y="5951951"/>
            <a:ext cx="2956143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85C78F8-9DB8-734D-980E-E73F14638153}"/>
              </a:ext>
            </a:extLst>
          </p:cNvPr>
          <p:cNvCxnSpPr>
            <a:cxnSpLocks/>
          </p:cNvCxnSpPr>
          <p:nvPr/>
        </p:nvCxnSpPr>
        <p:spPr>
          <a:xfrm>
            <a:off x="2755726" y="5425858"/>
            <a:ext cx="3131507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2C4A30A2-0EB5-7E4D-87A4-6FAC68DCD1F2}"/>
              </a:ext>
            </a:extLst>
          </p:cNvPr>
          <p:cNvSpPr/>
          <p:nvPr/>
        </p:nvSpPr>
        <p:spPr>
          <a:xfrm>
            <a:off x="2304789" y="5137758"/>
            <a:ext cx="6450904" cy="160124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88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E682B8-1979-1143-9494-2BBD516B0DA5}"/>
              </a:ext>
            </a:extLst>
          </p:cNvPr>
          <p:cNvSpPr txBox="1"/>
          <p:nvPr/>
        </p:nvSpPr>
        <p:spPr>
          <a:xfrm>
            <a:off x="2054268" y="3269293"/>
            <a:ext cx="54034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Fusobacterium </a:t>
            </a:r>
            <a:r>
              <a:rPr lang="en-US" b="1" dirty="0" err="1"/>
              <a:t>necrophorum</a:t>
            </a:r>
            <a:r>
              <a:rPr lang="en-US" b="1" dirty="0"/>
              <a:t> subsp. </a:t>
            </a:r>
            <a:r>
              <a:rPr lang="en-US" b="1" dirty="0" err="1"/>
              <a:t>funduliforme</a:t>
            </a:r>
            <a:r>
              <a:rPr lang="en-US" b="1" dirty="0"/>
              <a:t> B35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7842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5E682B8-1979-1143-9494-2BBD516B0DA5}"/>
              </a:ext>
            </a:extLst>
          </p:cNvPr>
          <p:cNvSpPr txBox="1"/>
          <p:nvPr/>
        </p:nvSpPr>
        <p:spPr>
          <a:xfrm>
            <a:off x="1102290" y="3294345"/>
            <a:ext cx="1603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Fusobacterium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908308-E3CD-DB44-8E9F-8204E474949F}"/>
              </a:ext>
            </a:extLst>
          </p:cNvPr>
          <p:cNvSpPr txBox="1"/>
          <p:nvPr/>
        </p:nvSpPr>
        <p:spPr>
          <a:xfrm>
            <a:off x="3238762" y="3732121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Species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CA99DE-600D-E845-847D-B0A619627517}"/>
              </a:ext>
            </a:extLst>
          </p:cNvPr>
          <p:cNvSpPr txBox="1"/>
          <p:nvPr/>
        </p:nvSpPr>
        <p:spPr>
          <a:xfrm>
            <a:off x="1405002" y="3732121"/>
            <a:ext cx="7793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Genus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B4DA8D9-90FC-6644-B0E0-286E55321934}"/>
              </a:ext>
            </a:extLst>
          </p:cNvPr>
          <p:cNvSpPr txBox="1"/>
          <p:nvPr/>
        </p:nvSpPr>
        <p:spPr>
          <a:xfrm>
            <a:off x="5228955" y="3732121"/>
            <a:ext cx="1215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Subspecies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E76C1E-C34C-D64A-93BE-DB5F45BB21DD}"/>
              </a:ext>
            </a:extLst>
          </p:cNvPr>
          <p:cNvSpPr txBox="1"/>
          <p:nvPr/>
        </p:nvSpPr>
        <p:spPr>
          <a:xfrm>
            <a:off x="7265791" y="3731486"/>
            <a:ext cx="1205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Type strain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9431F9-D78B-9B45-A5CD-28C0E65A4534}"/>
              </a:ext>
            </a:extLst>
          </p:cNvPr>
          <p:cNvSpPr txBox="1"/>
          <p:nvPr/>
        </p:nvSpPr>
        <p:spPr>
          <a:xfrm>
            <a:off x="2954616" y="3294345"/>
            <a:ext cx="14850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necrophorum</a:t>
            </a:r>
            <a:endParaRPr lang="en-US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62A52B8-FC49-A845-8832-A9BAE2DBD175}"/>
              </a:ext>
            </a:extLst>
          </p:cNvPr>
          <p:cNvSpPr txBox="1"/>
          <p:nvPr/>
        </p:nvSpPr>
        <p:spPr>
          <a:xfrm>
            <a:off x="4688320" y="3294344"/>
            <a:ext cx="21613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subsp. </a:t>
            </a:r>
            <a:r>
              <a:rPr lang="en-US" b="1" dirty="0" err="1"/>
              <a:t>funduliforme</a:t>
            </a:r>
            <a:endParaRPr lang="en-US" dirty="0"/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4C4CD6E-7470-2D40-AD70-32EFB2C6A645}"/>
              </a:ext>
            </a:extLst>
          </p:cNvPr>
          <p:cNvSpPr txBox="1"/>
          <p:nvPr/>
        </p:nvSpPr>
        <p:spPr>
          <a:xfrm>
            <a:off x="7551251" y="3294344"/>
            <a:ext cx="6014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B35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9664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4740D-260F-B647-B94B-4125EC7E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 for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1CDAC-B739-FE4F-809D-4F29DD93B8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494" y="1600200"/>
            <a:ext cx="9178724" cy="4525963"/>
          </a:xfrm>
        </p:spPr>
        <p:txBody>
          <a:bodyPr/>
          <a:lstStyle/>
          <a:p>
            <a:r>
              <a:rPr lang="en-US" dirty="0"/>
              <a:t>Exercises: </a:t>
            </a:r>
            <a:r>
              <a:rPr lang="en-US" dirty="0">
                <a:latin typeface="Courier" pitchFamily="2" charset="0"/>
              </a:rPr>
              <a:t>Bio334/04_njtrees/exercises</a:t>
            </a:r>
          </a:p>
          <a:p>
            <a:r>
              <a:rPr lang="en-US" dirty="0"/>
              <a:t>If you haven’t cloned the repository yet:</a:t>
            </a:r>
          </a:p>
          <a:p>
            <a:pPr lvl="1"/>
            <a:r>
              <a:rPr lang="en-US" sz="2400" dirty="0"/>
              <a:t>Open the terminal, `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cd</a:t>
            </a:r>
            <a:r>
              <a:rPr lang="en-US" sz="2400" dirty="0"/>
              <a:t>` to a directory of your choice, then type `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git clone https://github.com/meringlab/Bio334</a:t>
            </a:r>
            <a:r>
              <a:rPr lang="en-US" sz="2400" dirty="0"/>
              <a:t>`</a:t>
            </a:r>
          </a:p>
          <a:p>
            <a:r>
              <a:rPr lang="en-US" dirty="0"/>
              <a:t>If you cloned it yesterday:</a:t>
            </a:r>
          </a:p>
          <a:p>
            <a:pPr lvl="1"/>
            <a:r>
              <a:rPr lang="en-US" dirty="0"/>
              <a:t>make sure to type `</a:t>
            </a:r>
            <a:r>
              <a:rPr lang="en-US" sz="2400" dirty="0">
                <a:solidFill>
                  <a:schemeClr val="accent6">
                    <a:lumMod val="75000"/>
                  </a:schemeClr>
                </a:solidFill>
                <a:latin typeface="Courier" pitchFamily="2" charset="0"/>
              </a:rPr>
              <a:t>git pull</a:t>
            </a:r>
            <a:r>
              <a:rPr lang="en-US" dirty="0"/>
              <a:t>` within the Bio334 folder to get the latest updates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377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9C0403-CD3D-7E4A-8E02-0F372D5AB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86" y="1419314"/>
            <a:ext cx="8858274" cy="3941304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ED2E341-3416-3446-9EAC-9FB26A75381C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Exercise 4 – Questions</a:t>
            </a:r>
          </a:p>
        </p:txBody>
      </p:sp>
    </p:spTree>
    <p:extLst>
      <p:ext uri="{BB962C8B-B14F-4D97-AF65-F5344CB8AC3E}">
        <p14:creationId xmlns:p14="http://schemas.microsoft.com/office/powerpoint/2010/main" val="40547986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9C0403-CD3D-7E4A-8E02-0F372D5AB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86" y="1457414"/>
            <a:ext cx="8858274" cy="394130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7C0394A-8EE4-4746-92C0-409912B409D0}"/>
              </a:ext>
            </a:extLst>
          </p:cNvPr>
          <p:cNvSpPr/>
          <p:nvPr/>
        </p:nvSpPr>
        <p:spPr>
          <a:xfrm>
            <a:off x="914400" y="1553228"/>
            <a:ext cx="3206663" cy="77661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7C3C54-92D6-5147-B9DC-23058D839757}"/>
              </a:ext>
            </a:extLst>
          </p:cNvPr>
          <p:cNvSpPr/>
          <p:nvPr/>
        </p:nvSpPr>
        <p:spPr>
          <a:xfrm>
            <a:off x="914399" y="2388077"/>
            <a:ext cx="3206663" cy="1795616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1B5A6F-3122-4742-BA87-E20D1B9FB099}"/>
              </a:ext>
            </a:extLst>
          </p:cNvPr>
          <p:cNvSpPr/>
          <p:nvPr/>
        </p:nvSpPr>
        <p:spPr>
          <a:xfrm>
            <a:off x="914398" y="4256651"/>
            <a:ext cx="3206663" cy="857705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8D0F48-29C8-EE40-A662-CCE1415D32CA}"/>
              </a:ext>
            </a:extLst>
          </p:cNvPr>
          <p:cNvSpPr/>
          <p:nvPr/>
        </p:nvSpPr>
        <p:spPr>
          <a:xfrm>
            <a:off x="5789397" y="1457413"/>
            <a:ext cx="3206663" cy="968241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329950-3575-3C4D-A571-AB8F6B5CE64F}"/>
              </a:ext>
            </a:extLst>
          </p:cNvPr>
          <p:cNvSpPr/>
          <p:nvPr/>
        </p:nvSpPr>
        <p:spPr>
          <a:xfrm>
            <a:off x="5789397" y="2521796"/>
            <a:ext cx="3206663" cy="2876922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7767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9C0403-CD3D-7E4A-8E02-0F372D5AB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86" y="1457414"/>
            <a:ext cx="8858274" cy="394130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7C0394A-8EE4-4746-92C0-409912B409D0}"/>
              </a:ext>
            </a:extLst>
          </p:cNvPr>
          <p:cNvSpPr/>
          <p:nvPr/>
        </p:nvSpPr>
        <p:spPr>
          <a:xfrm>
            <a:off x="914400" y="1553228"/>
            <a:ext cx="3206663" cy="776614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7C3C54-92D6-5147-B9DC-23058D839757}"/>
              </a:ext>
            </a:extLst>
          </p:cNvPr>
          <p:cNvSpPr/>
          <p:nvPr/>
        </p:nvSpPr>
        <p:spPr>
          <a:xfrm>
            <a:off x="914399" y="2388077"/>
            <a:ext cx="3206663" cy="1795616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1B5A6F-3122-4742-BA87-E20D1B9FB099}"/>
              </a:ext>
            </a:extLst>
          </p:cNvPr>
          <p:cNvSpPr/>
          <p:nvPr/>
        </p:nvSpPr>
        <p:spPr>
          <a:xfrm>
            <a:off x="914398" y="4256651"/>
            <a:ext cx="3206663" cy="857705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C8D0F48-29C8-EE40-A662-CCE1415D32CA}"/>
              </a:ext>
            </a:extLst>
          </p:cNvPr>
          <p:cNvSpPr/>
          <p:nvPr/>
        </p:nvSpPr>
        <p:spPr>
          <a:xfrm>
            <a:off x="5789397" y="1457413"/>
            <a:ext cx="3206663" cy="968241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329950-3575-3C4D-A571-AB8F6B5CE64F}"/>
              </a:ext>
            </a:extLst>
          </p:cNvPr>
          <p:cNvSpPr/>
          <p:nvPr/>
        </p:nvSpPr>
        <p:spPr>
          <a:xfrm>
            <a:off x="5789397" y="2521796"/>
            <a:ext cx="3206663" cy="2876922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FA874F-73DD-5D4C-877D-AD45F1AB11FE}"/>
              </a:ext>
            </a:extLst>
          </p:cNvPr>
          <p:cNvSpPr/>
          <p:nvPr/>
        </p:nvSpPr>
        <p:spPr>
          <a:xfrm>
            <a:off x="6090021" y="2568165"/>
            <a:ext cx="2803459" cy="87649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7525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32907B1-E758-AB4C-9F8E-4AAC5EDB12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2403" y="0"/>
            <a:ext cx="59991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2539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29F32D7-CC38-6049-B07B-161761FB0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43595"/>
            <a:ext cx="5045205" cy="642002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101A5B1-10B0-F546-907C-8000B93847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79920" b="8005"/>
          <a:stretch/>
        </p:blipFill>
        <p:spPr>
          <a:xfrm>
            <a:off x="5209260" y="2371246"/>
            <a:ext cx="941019" cy="74773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7E3C4D-C2E8-1C46-A1AB-CA94B2F4BA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227" b="9803"/>
          <a:stretch/>
        </p:blipFill>
        <p:spPr>
          <a:xfrm>
            <a:off x="5405590" y="2949530"/>
            <a:ext cx="3738410" cy="733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220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4740D-260F-B647-B94B-4125EC7E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 –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1CDAC-B739-FE4F-809D-4F29DD93B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Complexity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406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4740D-260F-B647-B94B-4125EC7E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 – Questions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1CDAC-B739-FE4F-809D-4F29DD93B8D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Complexity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 algn="ctr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type m:val="noBar"/>
                              <m:ctrlPr>
                                <a:rPr lang="en-US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!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!(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−2)!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−1)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~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𝑂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 algn="ctr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Time: 1000 proteins -&gt; 1 s</a:t>
                </a:r>
              </a:p>
              <a:p>
                <a:pPr marL="0" indent="0">
                  <a:buNone/>
                </a:pPr>
                <a:r>
                  <a:rPr lang="en-US" dirty="0"/>
                  <a:t>		 10.000 proteins -&gt; 100 s</a:t>
                </a:r>
              </a:p>
              <a:p>
                <a:pPr marL="0" indent="0">
                  <a:buNone/>
                </a:pPr>
                <a:r>
                  <a:rPr lang="en-US" dirty="0"/>
                  <a:t>           100.000 proteins -&gt; 10.000s  (~ 3 hours)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9D1CDAC-B739-FE4F-809D-4F29DD93B8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401" b="-39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6413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4740D-260F-B647-B94B-4125EC7E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 –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1CDAC-B739-FE4F-809D-4F29DD93B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Shortcomings of naïve Jaccard</a:t>
            </a:r>
          </a:p>
        </p:txBody>
      </p:sp>
    </p:spTree>
    <p:extLst>
      <p:ext uri="{BB962C8B-B14F-4D97-AF65-F5344CB8AC3E}">
        <p14:creationId xmlns:p14="http://schemas.microsoft.com/office/powerpoint/2010/main" val="3461332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4740D-260F-B647-B94B-4125EC7E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 –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1CDAC-B739-FE4F-809D-4F29DD93B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Shortcomings of naïve Jaccard</a:t>
            </a:r>
          </a:p>
          <a:p>
            <a:pPr lvl="1"/>
            <a:r>
              <a:rPr lang="en-US" dirty="0"/>
              <a:t>All amino acid transitions have equal probability: unrealistic</a:t>
            </a:r>
          </a:p>
          <a:p>
            <a:pPr lvl="2"/>
            <a:r>
              <a:rPr lang="en-US" dirty="0"/>
              <a:t>Use explicit substitution matrices (BLOSUM, PAM)</a:t>
            </a:r>
          </a:p>
        </p:txBody>
      </p:sp>
    </p:spTree>
    <p:extLst>
      <p:ext uri="{BB962C8B-B14F-4D97-AF65-F5344CB8AC3E}">
        <p14:creationId xmlns:p14="http://schemas.microsoft.com/office/powerpoint/2010/main" val="33596973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1995257-D785-FE41-8A07-BB30D9D88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750" y="941388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829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4740D-260F-B647-B94B-4125EC7E3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 1 –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1CDAC-B739-FE4F-809D-4F29DD93B8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Shortcomings of naïve Jaccard</a:t>
            </a:r>
          </a:p>
          <a:p>
            <a:pPr lvl="1"/>
            <a:r>
              <a:rPr lang="en-US" dirty="0"/>
              <a:t>All amino acid transitions have equal probability: unrealistic</a:t>
            </a:r>
          </a:p>
          <a:p>
            <a:pPr lvl="2"/>
            <a:r>
              <a:rPr lang="en-US" dirty="0"/>
              <a:t>Use explicit substitution matrices (BLOSUM, PAM)</a:t>
            </a:r>
          </a:p>
          <a:p>
            <a:pPr lvl="1"/>
            <a:r>
              <a:rPr lang="en-US" dirty="0"/>
              <a:t>Dependencies between neighboring sites (e.g. indels) are not considered</a:t>
            </a:r>
          </a:p>
          <a:p>
            <a:pPr lvl="2"/>
            <a:r>
              <a:rPr lang="en-US" dirty="0"/>
              <a:t>Smaller gap penalties, explicit modeling</a:t>
            </a:r>
          </a:p>
        </p:txBody>
      </p:sp>
    </p:spTree>
    <p:extLst>
      <p:ext uri="{BB962C8B-B14F-4D97-AF65-F5344CB8AC3E}">
        <p14:creationId xmlns:p14="http://schemas.microsoft.com/office/powerpoint/2010/main" val="1162386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48CEBF-FC7C-C945-956A-3A96570A9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2603500"/>
            <a:ext cx="8039100" cy="165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4804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4135</TotalTime>
  <Words>359</Words>
  <Application>Microsoft Macintosh PowerPoint</Application>
  <PresentationFormat>On-screen Show (4:3)</PresentationFormat>
  <Paragraphs>61</Paragraphs>
  <Slides>24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Cambria Math</vt:lpstr>
      <vt:lpstr>Courier</vt:lpstr>
      <vt:lpstr>Office Theme</vt:lpstr>
      <vt:lpstr>Worksheet</vt:lpstr>
      <vt:lpstr>Bio334   Phylogenetic reconstruction Part I: Distance-based methods</vt:lpstr>
      <vt:lpstr>Setup for today</vt:lpstr>
      <vt:lpstr>Exercise 1 – Questions</vt:lpstr>
      <vt:lpstr>Exercise 1 – Questions</vt:lpstr>
      <vt:lpstr>Exercise 1 – Questions</vt:lpstr>
      <vt:lpstr>Exercise 1 – Questions</vt:lpstr>
      <vt:lpstr>PowerPoint Presentation</vt:lpstr>
      <vt:lpstr>Exercise 1 – Questions</vt:lpstr>
      <vt:lpstr>PowerPoint Presentation</vt:lpstr>
      <vt:lpstr>Exercise 1 – Questions</vt:lpstr>
      <vt:lpstr>Exercise 1 – Questions</vt:lpstr>
      <vt:lpstr>Exercise 1 – Questions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UZH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population history</dc:title>
  <dc:creator>Davide Heller</dc:creator>
  <cp:lastModifiedBy>Janko Tackmann</cp:lastModifiedBy>
  <cp:revision>140</cp:revision>
  <cp:lastPrinted>2020-05-07T17:48:50Z</cp:lastPrinted>
  <dcterms:created xsi:type="dcterms:W3CDTF">2015-05-12T11:31:47Z</dcterms:created>
  <dcterms:modified xsi:type="dcterms:W3CDTF">2023-05-12T08:54:03Z</dcterms:modified>
</cp:coreProperties>
</file>

<file path=docProps/thumbnail.jpeg>
</file>